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6" r:id="rId6"/>
    <p:sldId id="271" r:id="rId7"/>
    <p:sldId id="268" r:id="rId8"/>
    <p:sldId id="269" r:id="rId9"/>
    <p:sldId id="270" r:id="rId10"/>
    <p:sldId id="260" r:id="rId11"/>
    <p:sldId id="261" r:id="rId12"/>
    <p:sldId id="263" r:id="rId13"/>
    <p:sldId id="274" r:id="rId14"/>
    <p:sldId id="272" r:id="rId15"/>
    <p:sldId id="273" r:id="rId16"/>
    <p:sldId id="26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637" autoAdjust="0"/>
  </p:normalViewPr>
  <p:slideViewPr>
    <p:cSldViewPr snapToGrid="0">
      <p:cViewPr>
        <p:scale>
          <a:sx n="75" d="100"/>
          <a:sy n="75" d="100"/>
        </p:scale>
        <p:origin x="10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145FB-6891-43DF-9124-483930AF098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9E1AC-9ED7-4304-AEE9-CD19D0F43DD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503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600" dirty="0"/>
              <a:t>Αιτών Δάνειο</a:t>
            </a:r>
            <a:r>
              <a:rPr lang="en-US" sz="1600" dirty="0"/>
              <a:t> </a:t>
            </a:r>
            <a:r>
              <a:rPr lang="el-GR" sz="1600" dirty="0"/>
              <a:t>ή πίστωση</a:t>
            </a:r>
            <a:r>
              <a:rPr lang="en-US" sz="1600" dirty="0"/>
              <a:t>:</a:t>
            </a:r>
            <a:r>
              <a:rPr lang="el-GR" sz="1600" dirty="0"/>
              <a:t> δάνειο/πίστωση, με μικρότερο επιτόκιο και καλύτερους όρους</a:t>
            </a:r>
            <a:endParaRPr lang="en-US" sz="1600" dirty="0"/>
          </a:p>
          <a:p>
            <a:r>
              <a:rPr lang="el-GR" sz="1600" dirty="0"/>
              <a:t>Τραπεζικοί οργανισμοί</a:t>
            </a:r>
            <a:r>
              <a:rPr lang="en-US" sz="1600" dirty="0"/>
              <a:t>:</a:t>
            </a:r>
            <a:r>
              <a:rPr lang="el-GR" sz="1600" dirty="0"/>
              <a:t> λιγότερο ρίσκο, καλύτερη εικόνα για την πιστοληπτική ικανότητα του αιτούντα, βελτίωση των </a:t>
            </a:r>
            <a:r>
              <a:rPr lang="en-US" sz="1600" dirty="0"/>
              <a:t>KPI </a:t>
            </a:r>
            <a:r>
              <a:rPr lang="el-GR" sz="1600" dirty="0"/>
              <a:t>σε δανειοδοτήσεις/πιστώσεις</a:t>
            </a:r>
          </a:p>
          <a:p>
            <a:r>
              <a:rPr lang="en-US" sz="1600" dirty="0"/>
              <a:t>Microlending</a:t>
            </a:r>
            <a:endParaRPr lang="el-GR" sz="1600" dirty="0"/>
          </a:p>
          <a:p>
            <a:pPr lvl="1"/>
            <a:r>
              <a:rPr lang="el-GR" dirty="0"/>
              <a:t>Εταιρίες κοινής ωφέλειας</a:t>
            </a:r>
            <a:r>
              <a:rPr lang="en-US" dirty="0"/>
              <a:t>:</a:t>
            </a:r>
            <a:r>
              <a:rPr lang="el-GR" dirty="0"/>
              <a:t> λιγότερο ρίσκο στην παροχή προϊόντων/υπηρεσιών</a:t>
            </a:r>
          </a:p>
          <a:p>
            <a:pPr lvl="2"/>
            <a:r>
              <a:rPr lang="el-GR" sz="1600" dirty="0"/>
              <a:t>Τηλεπικοινωνίες</a:t>
            </a:r>
          </a:p>
          <a:p>
            <a:pPr lvl="2"/>
            <a:r>
              <a:rPr lang="el-GR" sz="1600" dirty="0"/>
              <a:t>Ηλεκτρισμού, Φυσικού αερίου</a:t>
            </a:r>
          </a:p>
          <a:p>
            <a:pPr lvl="1"/>
            <a:r>
              <a:rPr lang="el-GR" dirty="0"/>
              <a:t>Καταστήματα που πουλάνε με πίστωση</a:t>
            </a:r>
            <a:r>
              <a:rPr lang="en-US" dirty="0"/>
              <a:t>:</a:t>
            </a:r>
            <a:r>
              <a:rPr lang="el-GR" dirty="0"/>
              <a:t> λιγότερο ρίσκο</a:t>
            </a:r>
          </a:p>
          <a:p>
            <a:pPr lvl="2"/>
            <a:r>
              <a:rPr lang="el-GR" sz="1600" dirty="0"/>
              <a:t>Κωτσόβολος, </a:t>
            </a:r>
            <a:r>
              <a:rPr lang="en-US" sz="1600" dirty="0" err="1"/>
              <a:t>MediaMarkt</a:t>
            </a:r>
            <a:r>
              <a:rPr lang="el-GR" sz="1600" dirty="0"/>
              <a:t>, Εμπορίας αυτοκινήτων</a:t>
            </a:r>
          </a:p>
          <a:p>
            <a:pPr lvl="1"/>
            <a:r>
              <a:rPr lang="el-GR" dirty="0" err="1"/>
              <a:t>Εξωτραπεζικοί</a:t>
            </a:r>
            <a:r>
              <a:rPr lang="el-GR" dirty="0"/>
              <a:t> οργανισμοί, </a:t>
            </a:r>
            <a:r>
              <a:rPr lang="en-US" dirty="0"/>
              <a:t>AFI, </a:t>
            </a:r>
            <a:r>
              <a:rPr lang="en-US" dirty="0" err="1"/>
              <a:t>TrustPeople</a:t>
            </a:r>
            <a:r>
              <a:rPr lang="en-US" dirty="0"/>
              <a:t>, </a:t>
            </a:r>
            <a:r>
              <a:rPr lang="el-GR" dirty="0"/>
              <a:t>κλπ.</a:t>
            </a:r>
          </a:p>
          <a:p>
            <a:r>
              <a:rPr lang="el-GR" sz="1600" dirty="0"/>
              <a:t>Κρατικοί φορείς παροχής επιχορηγήσεων (ΕΣΠΑ)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9E1AC-9ED7-4304-AEE9-CD19D0F43DDF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969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600" dirty="0"/>
              <a:t>Αιτών Δάνειο</a:t>
            </a:r>
            <a:r>
              <a:rPr lang="en-US" sz="1600" dirty="0"/>
              <a:t> </a:t>
            </a:r>
            <a:r>
              <a:rPr lang="el-GR" sz="1600" dirty="0"/>
              <a:t>ή πίστωση</a:t>
            </a:r>
            <a:r>
              <a:rPr lang="en-US" sz="1600" dirty="0"/>
              <a:t>:</a:t>
            </a:r>
            <a:r>
              <a:rPr lang="el-GR" sz="1600" dirty="0"/>
              <a:t> δάνειο/πίστωση, με μικρότερο επιτόκιο και καλύτερους όρους</a:t>
            </a:r>
            <a:endParaRPr lang="en-US" sz="1600" dirty="0"/>
          </a:p>
          <a:p>
            <a:r>
              <a:rPr lang="el-GR" sz="1600" dirty="0"/>
              <a:t>Τραπεζικοί οργανισμοί</a:t>
            </a:r>
            <a:r>
              <a:rPr lang="en-US" sz="1600" dirty="0"/>
              <a:t>:</a:t>
            </a:r>
            <a:r>
              <a:rPr lang="el-GR" sz="1600" dirty="0"/>
              <a:t> λιγότερο ρίσκο, καλύτερη εικόνα για την πιστοληπτική ικανότητα του αιτούντα, βελτίωση των </a:t>
            </a:r>
            <a:r>
              <a:rPr lang="en-US" sz="1600" dirty="0"/>
              <a:t>KPI </a:t>
            </a:r>
            <a:r>
              <a:rPr lang="el-GR" sz="1600" dirty="0"/>
              <a:t>σε δανειοδοτήσεις/πιστώσεις</a:t>
            </a:r>
          </a:p>
          <a:p>
            <a:r>
              <a:rPr lang="en-US" sz="1600" dirty="0"/>
              <a:t>Microlending</a:t>
            </a:r>
            <a:endParaRPr lang="el-GR" sz="1600" dirty="0"/>
          </a:p>
          <a:p>
            <a:pPr lvl="1"/>
            <a:r>
              <a:rPr lang="el-GR" dirty="0"/>
              <a:t>Εταιρίες κοινής ωφέλειας</a:t>
            </a:r>
            <a:r>
              <a:rPr lang="en-US" dirty="0"/>
              <a:t>:</a:t>
            </a:r>
            <a:r>
              <a:rPr lang="el-GR" dirty="0"/>
              <a:t> λιγότερο ρίσκο στην παροχή προϊόντων/υπηρεσιών</a:t>
            </a:r>
          </a:p>
          <a:p>
            <a:pPr lvl="2"/>
            <a:r>
              <a:rPr lang="el-GR" sz="1600" dirty="0"/>
              <a:t>Τηλεπικοινωνίες</a:t>
            </a:r>
          </a:p>
          <a:p>
            <a:pPr lvl="2"/>
            <a:r>
              <a:rPr lang="el-GR" sz="1600" dirty="0"/>
              <a:t>Ηλεκτρισμού, Φυσικού αερίου</a:t>
            </a:r>
          </a:p>
          <a:p>
            <a:pPr lvl="1"/>
            <a:r>
              <a:rPr lang="el-GR" dirty="0"/>
              <a:t>Καταστήματα που πουλάνε με πίστωση</a:t>
            </a:r>
            <a:r>
              <a:rPr lang="en-US" dirty="0"/>
              <a:t>:</a:t>
            </a:r>
            <a:r>
              <a:rPr lang="el-GR" dirty="0"/>
              <a:t> λιγότερο ρίσκο</a:t>
            </a:r>
          </a:p>
          <a:p>
            <a:pPr lvl="2"/>
            <a:r>
              <a:rPr lang="el-GR" sz="1600" dirty="0"/>
              <a:t>Κωτσόβολος, </a:t>
            </a:r>
            <a:r>
              <a:rPr lang="en-US" sz="1600" dirty="0" err="1"/>
              <a:t>MediaMarkt</a:t>
            </a:r>
            <a:r>
              <a:rPr lang="el-GR" sz="1600" dirty="0"/>
              <a:t>, Εμπορίας αυτοκινήτων</a:t>
            </a:r>
          </a:p>
          <a:p>
            <a:pPr lvl="1"/>
            <a:r>
              <a:rPr lang="el-GR" dirty="0" err="1"/>
              <a:t>Εξωτραπεζικοί</a:t>
            </a:r>
            <a:r>
              <a:rPr lang="el-GR" dirty="0"/>
              <a:t> οργανισμοί, </a:t>
            </a:r>
            <a:r>
              <a:rPr lang="en-US" dirty="0"/>
              <a:t>AFI, </a:t>
            </a:r>
            <a:r>
              <a:rPr lang="en-US" dirty="0" err="1"/>
              <a:t>TrustPeople</a:t>
            </a:r>
            <a:r>
              <a:rPr lang="en-US" dirty="0"/>
              <a:t>, </a:t>
            </a:r>
            <a:r>
              <a:rPr lang="el-GR" dirty="0"/>
              <a:t>κλπ.</a:t>
            </a:r>
          </a:p>
          <a:p>
            <a:r>
              <a:rPr lang="el-GR" sz="1600" dirty="0"/>
              <a:t>Κρατικοί φορείς παροχής επιχορηγήσεων (ΕΣΠΑ)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9E1AC-9ED7-4304-AEE9-CD19D0F43DDF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79632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600" dirty="0"/>
              <a:t>Αιτών Δάνειο</a:t>
            </a:r>
            <a:r>
              <a:rPr lang="en-US" sz="1600" dirty="0"/>
              <a:t> </a:t>
            </a:r>
            <a:r>
              <a:rPr lang="el-GR" sz="1600" dirty="0"/>
              <a:t>ή πίστωση</a:t>
            </a:r>
            <a:r>
              <a:rPr lang="en-US" sz="1600" dirty="0"/>
              <a:t>:</a:t>
            </a:r>
            <a:r>
              <a:rPr lang="el-GR" sz="1600" dirty="0"/>
              <a:t> δάνειο/πίστωση, με μικρότερο επιτόκιο και καλύτερους όρους</a:t>
            </a:r>
            <a:endParaRPr lang="en-US" sz="1600" dirty="0"/>
          </a:p>
          <a:p>
            <a:r>
              <a:rPr lang="el-GR" sz="1600" dirty="0"/>
              <a:t>Τραπεζικοί οργανισμοί</a:t>
            </a:r>
            <a:r>
              <a:rPr lang="en-US" sz="1600" dirty="0"/>
              <a:t>:</a:t>
            </a:r>
            <a:r>
              <a:rPr lang="el-GR" sz="1600" dirty="0"/>
              <a:t> λιγότερο ρίσκο, καλύτερη εικόνα για την πιστοληπτική ικανότητα του αιτούντα, βελτίωση των </a:t>
            </a:r>
            <a:r>
              <a:rPr lang="en-US" sz="1600" dirty="0"/>
              <a:t>KPI </a:t>
            </a:r>
            <a:r>
              <a:rPr lang="el-GR" sz="1600" dirty="0"/>
              <a:t>σε δανειοδοτήσεις/πιστώσεις</a:t>
            </a:r>
          </a:p>
          <a:p>
            <a:r>
              <a:rPr lang="en-US" sz="1600" dirty="0"/>
              <a:t>Microlending</a:t>
            </a:r>
            <a:endParaRPr lang="el-GR" sz="1600" dirty="0"/>
          </a:p>
          <a:p>
            <a:pPr lvl="1"/>
            <a:r>
              <a:rPr lang="el-GR" dirty="0"/>
              <a:t>Εταιρίες κοινής ωφέλειας</a:t>
            </a:r>
            <a:r>
              <a:rPr lang="en-US" dirty="0"/>
              <a:t>:</a:t>
            </a:r>
            <a:r>
              <a:rPr lang="el-GR" dirty="0"/>
              <a:t> λιγότερο ρίσκο στην παροχή προϊόντων/υπηρεσιών</a:t>
            </a:r>
          </a:p>
          <a:p>
            <a:pPr lvl="2"/>
            <a:r>
              <a:rPr lang="el-GR" sz="1600" dirty="0"/>
              <a:t>Τηλεπικοινωνίες</a:t>
            </a:r>
          </a:p>
          <a:p>
            <a:pPr lvl="2"/>
            <a:r>
              <a:rPr lang="el-GR" sz="1600" dirty="0"/>
              <a:t>Ηλεκτρισμού, Φυσικού αερίου</a:t>
            </a:r>
          </a:p>
          <a:p>
            <a:pPr lvl="1"/>
            <a:r>
              <a:rPr lang="el-GR" dirty="0"/>
              <a:t>Καταστήματα που πουλάνε με πίστωση</a:t>
            </a:r>
            <a:r>
              <a:rPr lang="en-US" dirty="0"/>
              <a:t>:</a:t>
            </a:r>
            <a:r>
              <a:rPr lang="el-GR" dirty="0"/>
              <a:t> λιγότερο ρίσκο</a:t>
            </a:r>
          </a:p>
          <a:p>
            <a:pPr lvl="2"/>
            <a:r>
              <a:rPr lang="el-GR" sz="1600" dirty="0"/>
              <a:t>Κωτσόβολος, </a:t>
            </a:r>
            <a:r>
              <a:rPr lang="en-US" sz="1600" dirty="0" err="1"/>
              <a:t>MediaMarkt</a:t>
            </a:r>
            <a:r>
              <a:rPr lang="el-GR" sz="1600" dirty="0"/>
              <a:t>, Εμπορίας αυτοκινήτων</a:t>
            </a:r>
          </a:p>
          <a:p>
            <a:pPr lvl="1"/>
            <a:r>
              <a:rPr lang="el-GR" dirty="0" err="1"/>
              <a:t>Εξωτραπεζικοί</a:t>
            </a:r>
            <a:r>
              <a:rPr lang="el-GR" dirty="0"/>
              <a:t> οργανισμοί, </a:t>
            </a:r>
            <a:r>
              <a:rPr lang="en-US" dirty="0"/>
              <a:t>AFI, </a:t>
            </a:r>
            <a:r>
              <a:rPr lang="en-US" dirty="0" err="1"/>
              <a:t>TrustPeople</a:t>
            </a:r>
            <a:r>
              <a:rPr lang="en-US" dirty="0"/>
              <a:t>, </a:t>
            </a:r>
            <a:r>
              <a:rPr lang="el-GR" dirty="0"/>
              <a:t>κλπ.</a:t>
            </a:r>
          </a:p>
          <a:p>
            <a:r>
              <a:rPr lang="el-GR" sz="1600" dirty="0"/>
              <a:t>Κρατικοί φορείς παροχής επιχορηγήσεων (ΕΣΠΑ)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9E1AC-9ED7-4304-AEE9-CD19D0F43DDF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381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600" dirty="0"/>
              <a:t>Αιτών Δάνειο</a:t>
            </a:r>
            <a:r>
              <a:rPr lang="en-US" sz="1600" dirty="0"/>
              <a:t> </a:t>
            </a:r>
            <a:r>
              <a:rPr lang="el-GR" sz="1600" dirty="0"/>
              <a:t>ή πίστωση</a:t>
            </a:r>
            <a:r>
              <a:rPr lang="en-US" sz="1600" dirty="0"/>
              <a:t>:</a:t>
            </a:r>
            <a:r>
              <a:rPr lang="el-GR" sz="1600" dirty="0"/>
              <a:t> δάνειο/πίστωση, με μικρότερο επιτόκιο και καλύτερους όρους</a:t>
            </a:r>
            <a:endParaRPr lang="en-US" sz="1600" dirty="0"/>
          </a:p>
          <a:p>
            <a:r>
              <a:rPr lang="el-GR" sz="1600" dirty="0"/>
              <a:t>Τραπεζικοί οργανισμοί</a:t>
            </a:r>
            <a:r>
              <a:rPr lang="en-US" sz="1600" dirty="0"/>
              <a:t>:</a:t>
            </a:r>
            <a:r>
              <a:rPr lang="el-GR" sz="1600" dirty="0"/>
              <a:t> λιγότερο ρίσκο, καλύτερη εικόνα για την πιστοληπτική ικανότητα του αιτούντα, βελτίωση των </a:t>
            </a:r>
            <a:r>
              <a:rPr lang="en-US" sz="1600" dirty="0"/>
              <a:t>KPI </a:t>
            </a:r>
            <a:r>
              <a:rPr lang="el-GR" sz="1600" dirty="0"/>
              <a:t>σε δανειοδοτήσεις/πιστώσεις</a:t>
            </a:r>
          </a:p>
          <a:p>
            <a:r>
              <a:rPr lang="en-US" sz="1600" dirty="0"/>
              <a:t>Microlending</a:t>
            </a:r>
            <a:endParaRPr lang="el-GR" sz="1600" dirty="0"/>
          </a:p>
          <a:p>
            <a:pPr lvl="1"/>
            <a:r>
              <a:rPr lang="el-GR" dirty="0"/>
              <a:t>Εταιρίες κοινής ωφέλειας</a:t>
            </a:r>
            <a:r>
              <a:rPr lang="en-US" dirty="0"/>
              <a:t>:</a:t>
            </a:r>
            <a:r>
              <a:rPr lang="el-GR" dirty="0"/>
              <a:t> λιγότερο ρίσκο στην παροχή προϊόντων/υπηρεσιών</a:t>
            </a:r>
          </a:p>
          <a:p>
            <a:pPr lvl="2"/>
            <a:r>
              <a:rPr lang="el-GR" sz="1600" dirty="0"/>
              <a:t>Τηλεπικοινωνίες</a:t>
            </a:r>
          </a:p>
          <a:p>
            <a:pPr lvl="2"/>
            <a:r>
              <a:rPr lang="el-GR" sz="1600" dirty="0"/>
              <a:t>Ηλεκτρισμού, Φυσικού αερίου</a:t>
            </a:r>
          </a:p>
          <a:p>
            <a:pPr lvl="1"/>
            <a:r>
              <a:rPr lang="el-GR" dirty="0"/>
              <a:t>Καταστήματα που πουλάνε με πίστωση</a:t>
            </a:r>
            <a:r>
              <a:rPr lang="en-US" dirty="0"/>
              <a:t>:</a:t>
            </a:r>
            <a:r>
              <a:rPr lang="el-GR" dirty="0"/>
              <a:t> λιγότερο ρίσκο</a:t>
            </a:r>
          </a:p>
          <a:p>
            <a:pPr lvl="2"/>
            <a:r>
              <a:rPr lang="el-GR" sz="1600" dirty="0"/>
              <a:t>Κωτσόβολος, </a:t>
            </a:r>
            <a:r>
              <a:rPr lang="en-US" sz="1600" dirty="0" err="1"/>
              <a:t>MediaMarkt</a:t>
            </a:r>
            <a:r>
              <a:rPr lang="el-GR" sz="1600" dirty="0"/>
              <a:t>, Εμπορίας αυτοκινήτων</a:t>
            </a:r>
          </a:p>
          <a:p>
            <a:pPr lvl="1"/>
            <a:r>
              <a:rPr lang="el-GR" dirty="0" err="1"/>
              <a:t>Εξωτραπεζικοί</a:t>
            </a:r>
            <a:r>
              <a:rPr lang="el-GR" dirty="0"/>
              <a:t> οργανισμοί, </a:t>
            </a:r>
            <a:r>
              <a:rPr lang="en-US" dirty="0"/>
              <a:t>AFI, </a:t>
            </a:r>
            <a:r>
              <a:rPr lang="en-US" dirty="0" err="1"/>
              <a:t>TrustPeople</a:t>
            </a:r>
            <a:r>
              <a:rPr lang="en-US" dirty="0"/>
              <a:t>, </a:t>
            </a:r>
            <a:r>
              <a:rPr lang="el-GR" dirty="0"/>
              <a:t>κλπ.</a:t>
            </a:r>
          </a:p>
          <a:p>
            <a:r>
              <a:rPr lang="el-GR" sz="1600" dirty="0"/>
              <a:t>Κρατικοί φορείς παροχής επιχορηγήσεων (ΕΣΠΑ)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9E1AC-9ED7-4304-AEE9-CD19D0F43DDF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188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9E1AC-9ED7-4304-AEE9-CD19D0F43DDF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6805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5887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3487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98471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3751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00780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2836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2227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98988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11997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27926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828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3068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0012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380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4937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35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21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018DCA7-B71C-432D-9AB3-492446524FED}" type="datetimeFigureOut">
              <a:rPr lang="el-GR" smtClean="0"/>
              <a:t>2/12/2018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l-G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55CF9FF-A417-47B8-B3D5-B527C5E5063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509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G-Fintech3/blockchain-at-fintech-chaincode" TargetMode="External"/><Relationship Id="rId2" Type="http://schemas.openxmlformats.org/officeDocument/2006/relationships/hyperlink" Target="https://github.com/NBG-Fintech3/blockchain-at-fintech-net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BG-Fintech3/blockchain-at-fintech" TargetMode="External"/><Relationship Id="rId4" Type="http://schemas.openxmlformats.org/officeDocument/2006/relationships/hyperlink" Target="https://github.com/NBG-Fintech3/blockchain-at-fintech-fi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DDD572-0391-4D37-A22B-196EC157A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Peer-to-Peer credit service</a:t>
            </a:r>
            <a:endParaRPr lang="el-GR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B5269FC1-549A-4567-A5E0-2F8529D36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Blockchain@fintech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0841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7C6621E-4A74-4069-BC75-63E2EB15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λύση (5)</a:t>
            </a:r>
          </a:p>
        </p:txBody>
      </p:sp>
      <p:pic>
        <p:nvPicPr>
          <p:cNvPr id="13" name="Θέση περιεχομένου 12" descr="Εικόνα που περιέχει κείμενο, χάρτης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0D1268B9-8488-46F5-A86C-0DF4D5C32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48" y="2994118"/>
            <a:ext cx="4573652" cy="3416300"/>
          </a:xfrm>
        </p:spPr>
      </p:pic>
      <p:sp>
        <p:nvSpPr>
          <p:cNvPr id="15" name="Θέση περιεχομένου 2">
            <a:extLst>
              <a:ext uri="{FF2B5EF4-FFF2-40B4-BE49-F238E27FC236}">
                <a16:creationId xmlns:a16="http://schemas.microsoft.com/office/drawing/2014/main" id="{65645DC9-9412-47EE-BF90-F384DAE3E182}"/>
              </a:ext>
            </a:extLst>
          </p:cNvPr>
          <p:cNvSpPr txBox="1">
            <a:spLocks/>
          </p:cNvSpPr>
          <p:nvPr/>
        </p:nvSpPr>
        <p:spPr>
          <a:xfrm>
            <a:off x="452761" y="2396971"/>
            <a:ext cx="9942990" cy="4013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dirty="0"/>
              <a:t>Παροχή υπηρεσίας </a:t>
            </a:r>
            <a:r>
              <a:rPr lang="en-US" sz="2000" b="0" dirty="0">
                <a:effectLst/>
              </a:rPr>
              <a:t>Account Information Service Provider (AISP)</a:t>
            </a:r>
            <a:r>
              <a:rPr lang="el-GR" sz="2000" b="0" dirty="0">
                <a:effectLst/>
              </a:rPr>
              <a:t> στους αιτούντες δάνειο/πίστωση</a:t>
            </a:r>
          </a:p>
          <a:p>
            <a:pPr lvl="1"/>
            <a:r>
              <a:rPr lang="el-GR" sz="2000" dirty="0"/>
              <a:t>Αιτούντες δίνουν συγκατάθεση για συλλογή πληροφοριών</a:t>
            </a:r>
          </a:p>
          <a:p>
            <a:pPr lvl="1"/>
            <a:r>
              <a:rPr lang="el-GR" sz="2000" dirty="0"/>
              <a:t>Αιτούντες παρέχουν </a:t>
            </a:r>
            <a:r>
              <a:rPr lang="en-US" sz="2000" dirty="0"/>
              <a:t>OATH</a:t>
            </a:r>
            <a:r>
              <a:rPr lang="el-GR" sz="2000" dirty="0"/>
              <a:t> έγκριση για την συλλογή </a:t>
            </a:r>
            <a:br>
              <a:rPr lang="el-GR" sz="2000" dirty="0"/>
            </a:br>
            <a:r>
              <a:rPr lang="el-GR" sz="2000" dirty="0"/>
              <a:t>πληροφοριών από </a:t>
            </a:r>
            <a:r>
              <a:rPr lang="en-US" sz="2000" b="0" dirty="0">
                <a:effectLst/>
              </a:rPr>
              <a:t>Payment Initiation Service </a:t>
            </a:r>
            <a:br>
              <a:rPr lang="el-GR" sz="2000" b="0" dirty="0">
                <a:effectLst/>
              </a:rPr>
            </a:br>
            <a:r>
              <a:rPr lang="en-US" sz="2000" b="0" dirty="0">
                <a:effectLst/>
              </a:rPr>
              <a:t>Providers (PISPs)</a:t>
            </a:r>
            <a:r>
              <a:rPr lang="el-GR" sz="2000" b="0" dirty="0">
                <a:effectLst/>
              </a:rPr>
              <a:t> </a:t>
            </a:r>
            <a:endParaRPr lang="el-GR" sz="2000" dirty="0"/>
          </a:p>
          <a:p>
            <a:pPr lvl="1"/>
            <a:r>
              <a:rPr lang="el-GR" sz="2000" dirty="0"/>
              <a:t>Η</a:t>
            </a:r>
            <a:r>
              <a:rPr lang="el-GR" sz="2000" b="0" dirty="0">
                <a:effectLst/>
              </a:rPr>
              <a:t> </a:t>
            </a:r>
            <a:r>
              <a:rPr lang="el-GR" sz="2000" dirty="0"/>
              <a:t>έγκριση &amp; </a:t>
            </a:r>
            <a:r>
              <a:rPr lang="el-GR" sz="2000" b="0" dirty="0">
                <a:effectLst/>
              </a:rPr>
              <a:t>πληροφορίες συγκεντρώνονται</a:t>
            </a:r>
            <a:r>
              <a:rPr lang="el-GR" sz="2000" dirty="0"/>
              <a:t> σε </a:t>
            </a:r>
            <a:br>
              <a:rPr lang="el-GR" sz="2000" dirty="0"/>
            </a:br>
            <a:r>
              <a:rPr lang="el-GR" sz="2000" dirty="0"/>
              <a:t>ένα </a:t>
            </a:r>
            <a:r>
              <a:rPr lang="en-US" sz="2000" dirty="0"/>
              <a:t>ledger</a:t>
            </a:r>
            <a:endParaRPr lang="el-GR" sz="2000" b="0" dirty="0">
              <a:effectLst/>
            </a:endParaRPr>
          </a:p>
          <a:p>
            <a:pPr lvl="1"/>
            <a:r>
              <a:rPr lang="el-GR" sz="2000" dirty="0"/>
              <a:t>Υπηρεσίες κοινής ωφέλειας μπορούν να συνδράμουν</a:t>
            </a:r>
            <a:endParaRPr lang="el-GR" sz="2000" b="0" dirty="0">
              <a:effectLst/>
            </a:endParaRPr>
          </a:p>
          <a:p>
            <a:pPr lvl="1"/>
            <a:r>
              <a:rPr lang="el-GR" sz="2000" dirty="0"/>
              <a:t>Τραπεζικοί οργανισμοί</a:t>
            </a:r>
            <a:r>
              <a:rPr lang="en-US" sz="2000" dirty="0"/>
              <a:t> </a:t>
            </a:r>
            <a:r>
              <a:rPr lang="el-GR" sz="2000" dirty="0"/>
              <a:t>και άλλοι </a:t>
            </a:r>
            <a:r>
              <a:rPr lang="el-GR" sz="2000" dirty="0" err="1"/>
              <a:t>πάροχοι</a:t>
            </a:r>
            <a:r>
              <a:rPr lang="el-GR" sz="2000" dirty="0"/>
              <a:t> </a:t>
            </a:r>
            <a:br>
              <a:rPr lang="el-GR" sz="2000" dirty="0"/>
            </a:br>
            <a:r>
              <a:rPr lang="el-GR" sz="2000" dirty="0"/>
              <a:t>προϊόντων/υπηρεσιών αποκτούν αρκετά δεδομένα </a:t>
            </a:r>
            <a:br>
              <a:rPr lang="el-GR" sz="2000" dirty="0"/>
            </a:br>
            <a:r>
              <a:rPr lang="el-GR" sz="2000" dirty="0"/>
              <a:t>για ακριβές </a:t>
            </a:r>
            <a:r>
              <a:rPr lang="en-US" sz="2000" dirty="0"/>
              <a:t>risk assessment</a:t>
            </a:r>
          </a:p>
          <a:p>
            <a:pPr lvl="1"/>
            <a:r>
              <a:rPr lang="el-GR" sz="2000" dirty="0"/>
              <a:t>Αιτούντες λαμβάνουν δάνειο/πίστωση </a:t>
            </a:r>
            <a:br>
              <a:rPr lang="el-GR" sz="2000" dirty="0"/>
            </a:br>
            <a:r>
              <a:rPr lang="el-GR" sz="2000" dirty="0"/>
              <a:t>με μικρότερα επιτόκια</a:t>
            </a:r>
            <a:endParaRPr lang="en-US" sz="2000" dirty="0"/>
          </a:p>
          <a:p>
            <a:pPr lvl="1"/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464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CD2C78-D7CF-4218-8D94-234E2680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υλοποίηση</a:t>
            </a:r>
            <a:r>
              <a:rPr lang="en-US" dirty="0"/>
              <a:t> (</a:t>
            </a:r>
            <a:r>
              <a:rPr lang="el-GR" dirty="0"/>
              <a:t>1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C1F4CC4-B039-4F77-9A3C-15A33541B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/>
              <a:t>Χρηματοδότηση για την ολοκλήρωση του </a:t>
            </a:r>
            <a:r>
              <a:rPr lang="en-US" dirty="0"/>
              <a:t>MVP</a:t>
            </a:r>
          </a:p>
          <a:p>
            <a:r>
              <a:rPr lang="en-US" dirty="0"/>
              <a:t>MVP </a:t>
            </a:r>
            <a:r>
              <a:rPr lang="el-GR" dirty="0"/>
              <a:t>θα παρέχει</a:t>
            </a:r>
          </a:p>
          <a:p>
            <a:pPr lvl="1"/>
            <a:r>
              <a:rPr lang="en-US" dirty="0" err="1"/>
              <a:t>Orderer</a:t>
            </a:r>
            <a:r>
              <a:rPr lang="el-GR" dirty="0"/>
              <a:t> και </a:t>
            </a:r>
            <a:r>
              <a:rPr lang="en-US" dirty="0"/>
              <a:t>peer service </a:t>
            </a:r>
            <a:r>
              <a:rPr lang="el-GR" dirty="0"/>
              <a:t>στο </a:t>
            </a:r>
            <a:r>
              <a:rPr lang="en-US" dirty="0"/>
              <a:t>cloud</a:t>
            </a:r>
          </a:p>
          <a:p>
            <a:pPr lvl="1"/>
            <a:r>
              <a:rPr lang="en-US" dirty="0"/>
              <a:t>Web/UI interface </a:t>
            </a:r>
            <a:r>
              <a:rPr lang="el-GR" dirty="0"/>
              <a:t>για τους αιτούντες δάνειο / πίστωση</a:t>
            </a:r>
          </a:p>
          <a:p>
            <a:pPr lvl="2"/>
            <a:r>
              <a:rPr lang="en-US" dirty="0"/>
              <a:t>Integrates with PSD2 </a:t>
            </a:r>
            <a:r>
              <a:rPr lang="en-US" b="0" dirty="0">
                <a:effectLst/>
              </a:rPr>
              <a:t>Payment Initiation Service Providers</a:t>
            </a:r>
            <a:endParaRPr lang="en-US" dirty="0"/>
          </a:p>
          <a:p>
            <a:pPr lvl="1"/>
            <a:r>
              <a:rPr lang="en-US" dirty="0"/>
              <a:t>Client SDK </a:t>
            </a:r>
            <a:r>
              <a:rPr lang="el-GR" dirty="0"/>
              <a:t>για </a:t>
            </a:r>
            <a:r>
              <a:rPr lang="en-US" dirty="0"/>
              <a:t>integration</a:t>
            </a:r>
          </a:p>
          <a:p>
            <a:pPr lvl="2"/>
            <a:r>
              <a:rPr lang="en-US" dirty="0"/>
              <a:t>PSD2 </a:t>
            </a:r>
            <a:r>
              <a:rPr lang="en-US" b="0" dirty="0">
                <a:effectLst/>
              </a:rPr>
              <a:t>Payment Initiation Service Providers</a:t>
            </a:r>
            <a:endParaRPr lang="el-GR" b="0" dirty="0">
              <a:effectLst/>
            </a:endParaRPr>
          </a:p>
          <a:p>
            <a:pPr lvl="1"/>
            <a:r>
              <a:rPr lang="el-GR" dirty="0"/>
              <a:t>Εγχειρίδια</a:t>
            </a:r>
            <a:r>
              <a:rPr lang="en-US" dirty="0"/>
              <a:t>:</a:t>
            </a:r>
            <a:r>
              <a:rPr lang="el-GR" dirty="0"/>
              <a:t> εγκατάστασης κόμβων στους τραπεζικούς οργανισμούς</a:t>
            </a:r>
            <a:r>
              <a:rPr lang="en-US" dirty="0"/>
              <a:t> &amp;</a:t>
            </a:r>
            <a:r>
              <a:rPr lang="el-GR" dirty="0"/>
              <a:t> για </a:t>
            </a:r>
            <a:r>
              <a:rPr lang="en-US" dirty="0"/>
              <a:t>Client SDK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403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CD2C78-D7CF-4218-8D94-234E2680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υλοποίηση</a:t>
            </a:r>
            <a:r>
              <a:rPr lang="en-US" dirty="0"/>
              <a:t> (</a:t>
            </a:r>
            <a:r>
              <a:rPr lang="el-GR" dirty="0"/>
              <a:t>2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C1F4CC4-B039-4F77-9A3C-15A33541B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Hackathon MVP</a:t>
            </a:r>
          </a:p>
          <a:p>
            <a:pPr lvl="1"/>
            <a:r>
              <a:rPr lang="en-US" sz="1800" dirty="0"/>
              <a:t>Blockchain-at-fintech-network, IBM Cloud, </a:t>
            </a:r>
            <a:r>
              <a:rPr lang="en-US" sz="1800" dirty="0" err="1"/>
              <a:t>kubernetes</a:t>
            </a:r>
            <a:r>
              <a:rPr lang="en-US" sz="1800" dirty="0"/>
              <a:t>, </a:t>
            </a:r>
          </a:p>
          <a:p>
            <a:pPr lvl="2"/>
            <a:r>
              <a:rPr lang="en-US" sz="1800" dirty="0">
                <a:hlinkClick r:id="rId2"/>
              </a:rPr>
              <a:t>https://github.com/NBG-Fintech3/blockchain-at-fintech-network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Blockchain-at-fintech-</a:t>
            </a:r>
            <a:r>
              <a:rPr lang="en-US" sz="1800" dirty="0" err="1"/>
              <a:t>chaincode</a:t>
            </a:r>
            <a:r>
              <a:rPr lang="en-US" sz="1800" dirty="0"/>
              <a:t> </a:t>
            </a:r>
          </a:p>
          <a:p>
            <a:pPr lvl="2"/>
            <a:r>
              <a:rPr lang="en-US" sz="1800" dirty="0">
                <a:hlinkClick r:id="rId3"/>
              </a:rPr>
              <a:t>https://github.com/NBG-Fintech3/blockchain-at-fintech-chaincode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Blockchain-at-fintech-fi </a:t>
            </a:r>
          </a:p>
          <a:p>
            <a:pPr lvl="2"/>
            <a:r>
              <a:rPr lang="en-US" sz="1800" dirty="0">
                <a:hlinkClick r:id="rId4"/>
              </a:rPr>
              <a:t>https://github.com/NBG-Fintech3/blockchain-at-fintech-fi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Blockchain-at-fintech (UI), PSD2 client </a:t>
            </a:r>
          </a:p>
          <a:p>
            <a:pPr lvl="2"/>
            <a:r>
              <a:rPr lang="en-US" sz="1800" dirty="0">
                <a:hlinkClick r:id="rId5"/>
              </a:rPr>
              <a:t>https://github.com/NBG-Fintech3/blockchain-at-fintech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4270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CD2C78-D7CF-4218-8D94-234E2680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υλοποίηση</a:t>
            </a:r>
            <a:r>
              <a:rPr lang="en-US" dirty="0"/>
              <a:t> (</a:t>
            </a:r>
            <a:r>
              <a:rPr lang="el-GR" dirty="0"/>
              <a:t>3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C1F4CC4-B039-4F77-9A3C-15A33541B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Complete MVP</a:t>
            </a:r>
            <a:endParaRPr lang="el-GR" dirty="0"/>
          </a:p>
          <a:p>
            <a:pPr lvl="1"/>
            <a:r>
              <a:rPr lang="el-GR" sz="1800" dirty="0"/>
              <a:t>Τεχνική ανάλυση</a:t>
            </a:r>
            <a:r>
              <a:rPr lang="en-US" sz="1800" dirty="0"/>
              <a:t>, 50% TODO</a:t>
            </a:r>
          </a:p>
          <a:p>
            <a:pPr lvl="1"/>
            <a:r>
              <a:rPr lang="en-US" sz="1800" dirty="0"/>
              <a:t>PSD interfaces, data sources, TODO</a:t>
            </a:r>
          </a:p>
          <a:p>
            <a:pPr lvl="1"/>
            <a:r>
              <a:rPr lang="en-US" sz="1800" dirty="0"/>
              <a:t>Blockchain-at-fintech-network, DONE</a:t>
            </a:r>
          </a:p>
          <a:p>
            <a:pPr lvl="1"/>
            <a:r>
              <a:rPr lang="en-US" sz="1800" dirty="0"/>
              <a:t>Blockchain-at-fintech-</a:t>
            </a:r>
            <a:r>
              <a:rPr lang="en-US" sz="1800" dirty="0" err="1"/>
              <a:t>chaincode</a:t>
            </a:r>
            <a:r>
              <a:rPr lang="en-US" sz="1800" dirty="0"/>
              <a:t>, 80% TODO</a:t>
            </a:r>
          </a:p>
          <a:p>
            <a:pPr lvl="1"/>
            <a:r>
              <a:rPr lang="en-US" sz="1800" dirty="0"/>
              <a:t>Blockchain-at-fintech (UI), 95% TODO</a:t>
            </a:r>
          </a:p>
          <a:p>
            <a:pPr lvl="1"/>
            <a:r>
              <a:rPr lang="en-US" sz="1800" dirty="0"/>
              <a:t>Documentation, TODO</a:t>
            </a:r>
          </a:p>
          <a:p>
            <a:pPr lvl="1"/>
            <a:r>
              <a:rPr lang="en-US" sz="1800" dirty="0"/>
              <a:t>Financial Model</a:t>
            </a:r>
            <a:endParaRPr lang="el-GR" sz="1800" dirty="0"/>
          </a:p>
        </p:txBody>
      </p:sp>
    </p:spTree>
    <p:extLst>
      <p:ext uri="{BB962C8B-B14F-4D97-AF65-F5344CB8AC3E}">
        <p14:creationId xmlns:p14="http://schemas.microsoft.com/office/powerpoint/2010/main" val="56975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A92DF7-778C-489B-8BFE-69CC9C04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υλοποίηση (4)</a:t>
            </a:r>
          </a:p>
        </p:txBody>
      </p:sp>
      <p:pic>
        <p:nvPicPr>
          <p:cNvPr id="7" name="Θέση περιεχομένου 6" descr="Εικόνα που περιέχει κείμενο, χάρτης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66F2BC88-FFCC-440F-996F-B4590E4B2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20" y="2298699"/>
            <a:ext cx="6855379" cy="4846991"/>
          </a:xfrm>
        </p:spPr>
      </p:pic>
    </p:spTree>
    <p:extLst>
      <p:ext uri="{BB962C8B-B14F-4D97-AF65-F5344CB8AC3E}">
        <p14:creationId xmlns:p14="http://schemas.microsoft.com/office/powerpoint/2010/main" val="4205002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A92DF7-778C-489B-8BFE-69CC9C04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υλοποίηση (5)</a:t>
            </a:r>
          </a:p>
        </p:txBody>
      </p:sp>
      <p:pic>
        <p:nvPicPr>
          <p:cNvPr id="6" name="Θέση περιεχομένου 5" descr="Εικόνα που περιέχει κείμενο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ED40F179-9BAF-4951-BD70-0B85C7777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20" y="2362199"/>
            <a:ext cx="6741079" cy="4766177"/>
          </a:xfrm>
        </p:spPr>
      </p:pic>
    </p:spTree>
    <p:extLst>
      <p:ext uri="{BB962C8B-B14F-4D97-AF65-F5344CB8AC3E}">
        <p14:creationId xmlns:p14="http://schemas.microsoft.com/office/powerpoint/2010/main" val="4101238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CD2C78-D7CF-4218-8D94-234E2680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υλοποίηση</a:t>
            </a:r>
            <a:r>
              <a:rPr lang="en-US" dirty="0"/>
              <a:t> (</a:t>
            </a:r>
            <a:r>
              <a:rPr lang="el-GR" dirty="0"/>
              <a:t>6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C1F4CC4-B039-4F77-9A3C-15A33541B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54" y="2468032"/>
            <a:ext cx="11138646" cy="4034368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000" dirty="0"/>
              <a:t>Financial Model</a:t>
            </a:r>
          </a:p>
          <a:p>
            <a:pPr lvl="2">
              <a:lnSpc>
                <a:spcPct val="150000"/>
              </a:lnSpc>
            </a:pPr>
            <a:r>
              <a:rPr lang="el-GR" sz="2000" dirty="0"/>
              <a:t>Δωρεάν υπηρεσία για τους αιτούντες δάνειο/πίστωση</a:t>
            </a:r>
          </a:p>
          <a:p>
            <a:pPr lvl="2">
              <a:lnSpc>
                <a:spcPct val="150000"/>
              </a:lnSpc>
            </a:pPr>
            <a:r>
              <a:rPr lang="el-GR" sz="2000" dirty="0"/>
              <a:t>Συνδρομητική υπηρεσία για τους τραπεζικούς/άλλους οργανισμούς, μηνιαία χρέωση, με </a:t>
            </a:r>
            <a:r>
              <a:rPr lang="en-US" sz="2000" dirty="0"/>
              <a:t>quota</a:t>
            </a:r>
            <a:r>
              <a:rPr lang="el-GR" sz="2000" dirty="0"/>
              <a:t>, πχ. </a:t>
            </a:r>
            <a:r>
              <a:rPr lang="en-US" sz="2000" dirty="0"/>
              <a:t>Class A </a:t>
            </a:r>
            <a:r>
              <a:rPr lang="el-GR" sz="2000" dirty="0"/>
              <a:t>μέχρι 1000 αιτήσεις, </a:t>
            </a:r>
            <a:r>
              <a:rPr lang="en-US" sz="2000" dirty="0"/>
              <a:t>Class </a:t>
            </a:r>
            <a:r>
              <a:rPr lang="el-GR" sz="2000" dirty="0"/>
              <a:t>Β</a:t>
            </a:r>
            <a:r>
              <a:rPr lang="en-US" sz="2000" dirty="0"/>
              <a:t> </a:t>
            </a:r>
            <a:r>
              <a:rPr lang="el-GR" sz="2000" dirty="0"/>
              <a:t>μέχρι 2000 αιτήσεις, </a:t>
            </a:r>
            <a:r>
              <a:rPr lang="en-US" sz="2000" dirty="0"/>
              <a:t>Class C </a:t>
            </a:r>
            <a:r>
              <a:rPr lang="el-GR" sz="2000" dirty="0"/>
              <a:t>μέχρι 4000 αιτήσεις</a:t>
            </a:r>
          </a:p>
          <a:p>
            <a:pPr lvl="2">
              <a:lnSpc>
                <a:spcPct val="150000"/>
              </a:lnSpc>
            </a:pPr>
            <a:r>
              <a:rPr lang="el-GR" sz="2000" dirty="0"/>
              <a:t>Με την σύναψη δανείου/πίστωσης, ποσοστό επί του ποσού</a:t>
            </a:r>
          </a:p>
          <a:p>
            <a:pPr lvl="2">
              <a:lnSpc>
                <a:spcPct val="150000"/>
              </a:lnSpc>
            </a:pPr>
            <a:r>
              <a:rPr lang="el-GR" sz="2000" dirty="0"/>
              <a:t>Συμβουλευτική υπηρεσία για βελτίωση της πιστοληπτικής ικανότητας του αιτούντος</a:t>
            </a:r>
          </a:p>
        </p:txBody>
      </p:sp>
    </p:spTree>
    <p:extLst>
      <p:ext uri="{BB962C8B-B14F-4D97-AF65-F5344CB8AC3E}">
        <p14:creationId xmlns:p14="http://schemas.microsoft.com/office/powerpoint/2010/main" val="190012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4997BFA-F481-41DA-91DB-44E592E1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Ευχαριστούμε, απορίες, επικοινωνία</a:t>
            </a:r>
          </a:p>
        </p:txBody>
      </p:sp>
      <p:sp>
        <p:nvSpPr>
          <p:cNvPr id="4" name="Θέση περιεχομένου 2">
            <a:extLst>
              <a:ext uri="{FF2B5EF4-FFF2-40B4-BE49-F238E27FC236}">
                <a16:creationId xmlns:a16="http://schemas.microsoft.com/office/drawing/2014/main" id="{3DA72DC7-9FAB-46C9-A063-24F93FEAE9AE}"/>
              </a:ext>
            </a:extLst>
          </p:cNvPr>
          <p:cNvSpPr txBox="1">
            <a:spLocks/>
          </p:cNvSpPr>
          <p:nvPr/>
        </p:nvSpPr>
        <p:spPr>
          <a:xfrm>
            <a:off x="838200" y="5770485"/>
            <a:ext cx="10515600" cy="406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l-GR" dirty="0"/>
              <a:t>Περισσότερες πληροφορίες,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ilias.stergiou@gmail.com</a:t>
            </a:r>
            <a:endParaRPr lang="el-GR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8E18DCD-D083-4AB7-9BFC-5F3172237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Γραφικό 2">
            <a:extLst>
              <a:ext uri="{FF2B5EF4-FFF2-40B4-BE49-F238E27FC236}">
                <a16:creationId xmlns:a16="http://schemas.microsoft.com/office/drawing/2014/main" id="{F7ABECC6-A277-4FEB-B8A4-2FD93E31C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129" y="2105436"/>
            <a:ext cx="8725742" cy="47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7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B4649F7-3C1D-421F-B86D-38623DBA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Περιεχόμενο παρουσίασης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C31556C-B75A-458A-B7C8-DDECD9491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l-GR" dirty="0"/>
              <a:t>Η ομάδα</a:t>
            </a:r>
          </a:p>
          <a:p>
            <a:pPr>
              <a:lnSpc>
                <a:spcPct val="200000"/>
              </a:lnSpc>
            </a:pPr>
            <a:r>
              <a:rPr lang="el-GR" dirty="0"/>
              <a:t>Η ανάγκη</a:t>
            </a:r>
          </a:p>
          <a:p>
            <a:pPr>
              <a:lnSpc>
                <a:spcPct val="200000"/>
              </a:lnSpc>
            </a:pPr>
            <a:r>
              <a:rPr lang="el-GR" dirty="0"/>
              <a:t>Η λύση</a:t>
            </a:r>
          </a:p>
          <a:p>
            <a:pPr>
              <a:lnSpc>
                <a:spcPct val="200000"/>
              </a:lnSpc>
            </a:pPr>
            <a:r>
              <a:rPr lang="el-GR" dirty="0"/>
              <a:t>Η υλοποίηση</a:t>
            </a:r>
          </a:p>
          <a:p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682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E1DA46-E196-42EA-9B50-629CC7A7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Η ομάδα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CE8488F-0EE5-4997-A32C-C5BEB1D94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l-GR" dirty="0"/>
              <a:t>Νίκος Γιάννης, προγραμματιστής</a:t>
            </a:r>
          </a:p>
          <a:p>
            <a:pPr>
              <a:lnSpc>
                <a:spcPct val="250000"/>
              </a:lnSpc>
            </a:pPr>
            <a:r>
              <a:rPr lang="el-GR" dirty="0"/>
              <a:t>Γιάννης Κοτρώνης, μηχανικός</a:t>
            </a:r>
          </a:p>
          <a:p>
            <a:pPr>
              <a:lnSpc>
                <a:spcPct val="250000"/>
              </a:lnSpc>
            </a:pPr>
            <a:r>
              <a:rPr lang="el-GR" dirty="0"/>
              <a:t>Ηλίας Στεργίου, προγραμματιστής </a:t>
            </a:r>
          </a:p>
        </p:txBody>
      </p:sp>
    </p:spTree>
    <p:extLst>
      <p:ext uri="{BB962C8B-B14F-4D97-AF65-F5344CB8AC3E}">
        <p14:creationId xmlns:p14="http://schemas.microsoft.com/office/powerpoint/2010/main" val="70725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A92DF7-778C-489B-8BFE-69CC9C04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ανάγκη (1)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B891E37-EC4F-4E1F-8DF5-D16924D99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2379216"/>
            <a:ext cx="11043821" cy="4021584"/>
          </a:xfrm>
        </p:spPr>
        <p:txBody>
          <a:bodyPr>
            <a:normAutofit/>
          </a:bodyPr>
          <a:lstStyle/>
          <a:p>
            <a:pPr lvl="1"/>
            <a:endParaRPr lang="el-GR" dirty="0"/>
          </a:p>
        </p:txBody>
      </p:sp>
      <p:pic>
        <p:nvPicPr>
          <p:cNvPr id="4" name="Γραφικό 3">
            <a:extLst>
              <a:ext uri="{FF2B5EF4-FFF2-40B4-BE49-F238E27FC236}">
                <a16:creationId xmlns:a16="http://schemas.microsoft.com/office/drawing/2014/main" id="{49782B52-A284-4F91-BF58-7DA00F7A8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6300" y="2379217"/>
            <a:ext cx="4559300" cy="418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9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A92DF7-778C-489B-8BFE-69CC9C04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ανάγκη (2)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B891E37-EC4F-4E1F-8DF5-D16924D99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414746" cy="3416300"/>
          </a:xfrm>
        </p:spPr>
        <p:txBody>
          <a:bodyPr>
            <a:noAutofit/>
          </a:bodyPr>
          <a:lstStyle/>
          <a:p>
            <a:r>
              <a:rPr lang="el-GR" sz="1600" dirty="0"/>
              <a:t>Αιτών Δάνειο</a:t>
            </a:r>
            <a:r>
              <a:rPr lang="en-US" sz="1600" dirty="0"/>
              <a:t> </a:t>
            </a:r>
            <a:r>
              <a:rPr lang="el-GR" sz="1600" dirty="0"/>
              <a:t>ή πίστωση</a:t>
            </a:r>
            <a:r>
              <a:rPr lang="en-US" sz="1600" dirty="0"/>
              <a:t>:</a:t>
            </a:r>
            <a:r>
              <a:rPr lang="el-GR" sz="1600" dirty="0"/>
              <a:t> δάνειο/πίστωση, με μικρότερο επιτόκιο και καλύτερους όρους</a:t>
            </a:r>
            <a:endParaRPr lang="en-US" sz="1600" dirty="0"/>
          </a:p>
          <a:p>
            <a:r>
              <a:rPr lang="el-GR" sz="1600" dirty="0"/>
              <a:t>Τραπεζικοί οργανισμοί</a:t>
            </a:r>
            <a:r>
              <a:rPr lang="en-US" sz="1600" dirty="0"/>
              <a:t>:</a:t>
            </a:r>
            <a:r>
              <a:rPr lang="el-GR" sz="1600" dirty="0"/>
              <a:t> λιγότερο ρίσκο, καλύτερη εικόνα για την πιστοληπτική ικανότητα του αιτούντα, βελτίωση των </a:t>
            </a:r>
            <a:r>
              <a:rPr lang="en-US" sz="1600" dirty="0"/>
              <a:t>KPI </a:t>
            </a:r>
            <a:r>
              <a:rPr lang="el-GR" sz="1600" dirty="0"/>
              <a:t>σε δανειοδοτήσεις/πιστώσεις</a:t>
            </a:r>
          </a:p>
          <a:p>
            <a:r>
              <a:rPr lang="en-US" sz="1600" dirty="0"/>
              <a:t>Microlending</a:t>
            </a:r>
            <a:endParaRPr lang="el-GR" sz="1600" dirty="0"/>
          </a:p>
          <a:p>
            <a:pPr lvl="1"/>
            <a:r>
              <a:rPr lang="el-GR" dirty="0"/>
              <a:t>Εταιρίες κοινής ωφέλειας</a:t>
            </a:r>
            <a:r>
              <a:rPr lang="en-US" dirty="0"/>
              <a:t>:</a:t>
            </a:r>
            <a:r>
              <a:rPr lang="el-GR" dirty="0"/>
              <a:t> λιγότερο ρίσκο στην παροχή προϊόντων/υπηρεσιών</a:t>
            </a:r>
          </a:p>
          <a:p>
            <a:pPr lvl="2"/>
            <a:r>
              <a:rPr lang="el-GR" sz="1600" dirty="0"/>
              <a:t>Τηλεπικοινωνίες</a:t>
            </a:r>
          </a:p>
          <a:p>
            <a:pPr lvl="2"/>
            <a:r>
              <a:rPr lang="el-GR" sz="1600" dirty="0"/>
              <a:t>Ηλεκτρισμού, Φυσικού αερίου</a:t>
            </a:r>
          </a:p>
          <a:p>
            <a:pPr lvl="1"/>
            <a:r>
              <a:rPr lang="el-GR" dirty="0"/>
              <a:t>Καταστήματα που πουλάνε με πίστωση</a:t>
            </a:r>
            <a:r>
              <a:rPr lang="en-US" dirty="0"/>
              <a:t>:</a:t>
            </a:r>
            <a:r>
              <a:rPr lang="el-GR" dirty="0"/>
              <a:t> λιγότερο ρίσκο</a:t>
            </a:r>
          </a:p>
          <a:p>
            <a:pPr lvl="2"/>
            <a:r>
              <a:rPr lang="el-GR" sz="1600" dirty="0"/>
              <a:t>Κωτσόβολος, </a:t>
            </a:r>
            <a:r>
              <a:rPr lang="en-US" sz="1600" dirty="0" err="1"/>
              <a:t>MediaMarkt</a:t>
            </a:r>
            <a:r>
              <a:rPr lang="el-GR" sz="1600" dirty="0"/>
              <a:t>, Εμπορίας αυτοκινήτων</a:t>
            </a:r>
          </a:p>
          <a:p>
            <a:pPr lvl="1"/>
            <a:r>
              <a:rPr lang="el-GR" dirty="0" err="1"/>
              <a:t>Εξωτραπεζικοί</a:t>
            </a:r>
            <a:r>
              <a:rPr lang="el-GR" dirty="0"/>
              <a:t> οργανισμοί, </a:t>
            </a:r>
            <a:r>
              <a:rPr lang="en-US" dirty="0"/>
              <a:t>AFI, </a:t>
            </a:r>
            <a:r>
              <a:rPr lang="en-US" dirty="0" err="1"/>
              <a:t>TrustPeople</a:t>
            </a:r>
            <a:r>
              <a:rPr lang="en-US" dirty="0"/>
              <a:t>, </a:t>
            </a:r>
            <a:r>
              <a:rPr lang="el-GR" dirty="0"/>
              <a:t>κλπ.</a:t>
            </a:r>
          </a:p>
          <a:p>
            <a:r>
              <a:rPr lang="el-GR" sz="1600" dirty="0"/>
              <a:t>Κρατικοί φορείς παροχής επιχορηγήσεων (ΕΣΠΑ)</a:t>
            </a:r>
          </a:p>
          <a:p>
            <a:pPr lvl="1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046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A92DF7-778C-489B-8BFE-69CC9C04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λύση (1)</a:t>
            </a:r>
          </a:p>
        </p:txBody>
      </p:sp>
      <p:pic>
        <p:nvPicPr>
          <p:cNvPr id="6" name="Θέση περιεχομένου 5" descr="Εικόνα που περιέχει κείμενο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A8552FFD-8651-47B1-BB5D-988E48857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20" y="2207265"/>
            <a:ext cx="6906180" cy="4882909"/>
          </a:xfrm>
        </p:spPr>
      </p:pic>
    </p:spTree>
    <p:extLst>
      <p:ext uri="{BB962C8B-B14F-4D97-AF65-F5344CB8AC3E}">
        <p14:creationId xmlns:p14="http://schemas.microsoft.com/office/powerpoint/2010/main" val="218320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A92DF7-778C-489B-8BFE-69CC9C04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λύση (2)</a:t>
            </a:r>
          </a:p>
        </p:txBody>
      </p:sp>
      <p:pic>
        <p:nvPicPr>
          <p:cNvPr id="14" name="Θέση περιεχομένου 13" descr="Εικόνα που περιέχει κείμενο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4124A5D5-524F-4F16-B980-A3CA47AD6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46" y="1935009"/>
            <a:ext cx="7232307" cy="5113492"/>
          </a:xfrm>
        </p:spPr>
      </p:pic>
    </p:spTree>
    <p:extLst>
      <p:ext uri="{BB962C8B-B14F-4D97-AF65-F5344CB8AC3E}">
        <p14:creationId xmlns:p14="http://schemas.microsoft.com/office/powerpoint/2010/main" val="58721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A92DF7-778C-489B-8BFE-69CC9C04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λύση (3)</a:t>
            </a:r>
          </a:p>
        </p:txBody>
      </p:sp>
      <p:pic>
        <p:nvPicPr>
          <p:cNvPr id="6" name="Θέση περιεχομένου 5" descr="Εικόνα που περιέχει κείμενο, χάρτης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6A778AD1-401E-4C8D-8E07-64D4AD40C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20" y="2209799"/>
            <a:ext cx="6868079" cy="4855971"/>
          </a:xfrm>
        </p:spPr>
      </p:pic>
    </p:spTree>
    <p:extLst>
      <p:ext uri="{BB962C8B-B14F-4D97-AF65-F5344CB8AC3E}">
        <p14:creationId xmlns:p14="http://schemas.microsoft.com/office/powerpoint/2010/main" val="191378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A92DF7-778C-489B-8BFE-69CC9C04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λύση (4)</a:t>
            </a:r>
          </a:p>
        </p:txBody>
      </p:sp>
      <p:pic>
        <p:nvPicPr>
          <p:cNvPr id="7" name="Θέση περιεχομένου 6" descr="Εικόνα που περιέχει κείμενο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BF920ED4-DE61-48F8-B340-1A491D34C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20" y="2280389"/>
            <a:ext cx="6474379" cy="4577611"/>
          </a:xfrm>
        </p:spPr>
      </p:pic>
    </p:spTree>
    <p:extLst>
      <p:ext uri="{BB962C8B-B14F-4D97-AF65-F5344CB8AC3E}">
        <p14:creationId xmlns:p14="http://schemas.microsoft.com/office/powerpoint/2010/main" val="501744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330</TotalTime>
  <Words>766</Words>
  <Application>Microsoft Office PowerPoint</Application>
  <PresentationFormat>Ευρεία οθόνη</PresentationFormat>
  <Paragraphs>119</Paragraphs>
  <Slides>17</Slides>
  <Notes>5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 Boardroom</vt:lpstr>
      <vt:lpstr>Peer-to-Peer credit service</vt:lpstr>
      <vt:lpstr>Περιεχόμενο παρουσίασης</vt:lpstr>
      <vt:lpstr>Η ομάδα</vt:lpstr>
      <vt:lpstr>Η ανάγκη (1)</vt:lpstr>
      <vt:lpstr>Η ανάγκη (2)</vt:lpstr>
      <vt:lpstr>Η λύση (1)</vt:lpstr>
      <vt:lpstr>Η λύση (2)</vt:lpstr>
      <vt:lpstr>Η λύση (3)</vt:lpstr>
      <vt:lpstr>Η λύση (4)</vt:lpstr>
      <vt:lpstr>Η λύση (5)</vt:lpstr>
      <vt:lpstr>Η υλοποίηση (1)</vt:lpstr>
      <vt:lpstr>Η υλοποίηση (2)</vt:lpstr>
      <vt:lpstr>Η υλοποίηση (3)</vt:lpstr>
      <vt:lpstr>Η υλοποίηση (4)</vt:lpstr>
      <vt:lpstr>Η υλοποίηση (5)</vt:lpstr>
      <vt:lpstr>Η υλοποίηση (6)</vt:lpstr>
      <vt:lpstr>Ευχαριστούμε, απορίες, επικοινωνία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Peer-to-Peer credit scoring</dc:title>
  <dc:creator>Ilias Stergiou</dc:creator>
  <cp:lastModifiedBy>Ilias Stergiou</cp:lastModifiedBy>
  <cp:revision>29</cp:revision>
  <dcterms:created xsi:type="dcterms:W3CDTF">2018-12-01T21:36:38Z</dcterms:created>
  <dcterms:modified xsi:type="dcterms:W3CDTF">2018-12-02T15:18:35Z</dcterms:modified>
</cp:coreProperties>
</file>